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584" autoAdjust="0"/>
  </p:normalViewPr>
  <p:slideViewPr>
    <p:cSldViewPr>
      <p:cViewPr varScale="1">
        <p:scale>
          <a:sx n="57" d="100"/>
          <a:sy n="57" d="100"/>
        </p:scale>
        <p:origin x="-16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6FDB2-B0F1-4899-995A-AD46C2245552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B40F5-AA6F-40FA-8715-443653245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94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Start with the largest multiple of 3 that is less than 60.  Divide by 3.  Add 38.  Subtract 7.  Double it.</a:t>
            </a:r>
            <a:r>
              <a:rPr lang="en-US" baseline="0" dirty="0" smtClean="0"/>
              <a:t>  (100)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largest multiple of 4 that is less than 80.  Divide by 4.  Add 48.  Subtract 7.  Double it.  (120)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largest multiple of 6 that is less than 120.  Divide by 6.  Add 68.  Subtract 7.  Double it.  (160)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B40F5-AA6F-40FA-8715-443653245E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7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7017B7D-40E9-4AEF-9A4E-69D353E74B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8EC2-E7B4-4307-B562-E6B337EC5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EF19-CC9B-446D-BA42-8D426F1E3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86DA-4D02-4E24-A71A-AE33A4EA4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B003-9C16-4F01-8488-1F1FC3C09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917-1A37-4108-A90C-522A0EEB72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0BCC-19EF-444B-8628-7D613CD8E2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3B28-F959-43DD-A3F7-F7CF32031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AAD8-057E-41D9-AA01-905B2BED0C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28E-1AD1-4296-ADBA-65C5A2D30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43C7-46EA-4F6F-BFAB-EA27F0B7B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EEE19DC-9074-40CA-945C-0FA92CD3F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wmf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458200" cy="9144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Wednesday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September 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12, 2012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304800" y="1711349"/>
                <a:ext cx="8610600" cy="5045612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marL="342900" indent="-342900"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Arial" pitchFamily="34" charset="0"/>
                  <a:buChar char="•"/>
                </a:pPr>
                <a:r>
                  <a:rPr lang="en-US" sz="360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TISK Problems</a:t>
                </a:r>
              </a:p>
              <a:p>
                <a:pPr marL="457200" indent="-457200"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  <a:buAutoNum type="arabicParenR"/>
                </a:pPr>
                <a:r>
                  <a:rPr lang="en-US" sz="360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Find the slope and </a:t>
                </a:r>
                <a:r>
                  <a:rPr lang="en-US" sz="3600" i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y</a:t>
                </a:r>
                <a:r>
                  <a:rPr lang="en-US" sz="360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-intercept of the line with the equation: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3</m:t>
                    </m:r>
                    <m:r>
                      <a:rPr lang="en-US" sz="3600" b="0" i="1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𝑥</m:t>
                    </m:r>
                    <m:r>
                      <a:rPr lang="en-US" sz="3600" b="0" i="1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+5</m:t>
                    </m:r>
                    <m:r>
                      <a:rPr lang="en-US" sz="3600" b="0" i="1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𝑦</m:t>
                    </m:r>
                    <m:r>
                      <a:rPr lang="en-US" sz="3600" b="0" i="1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</a:rPr>
                      <m:t>=27</m:t>
                    </m:r>
                  </m:oMath>
                </a14:m>
                <a:endParaRPr lang="en-US" sz="360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charset="0"/>
                </a:endParaRPr>
              </a:p>
              <a:p>
                <a:pPr marL="457200" indent="-457200"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  <a:buAutoNum type="arabicParenR"/>
                </a:pPr>
                <a:r>
                  <a:rPr lang="en-US" sz="360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en-US" sz="5400" b="0" i="1" smtClean="0">
                                <a:solidFill>
                                  <a:srgbClr val="FFFFFF"/>
                                </a:solidFill>
                                <a:effectLst>
                                  <a:outerShdw blurRad="38100" dist="38100" dir="2700000" algn="tl">
                                    <a:srgbClr val="000000"/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solidFill>
                                  <a:srgbClr val="FFFFFF"/>
                                </a:solidFill>
                                <a:effectLst>
                                  <a:outerShdw blurRad="38100" dist="38100" dir="2700000" algn="tl">
                                    <a:srgbClr val="000000"/>
                                  </a:outerShdw>
                                </a:effectLst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5400" b="0" i="1" smtClean="0">
                                <a:solidFill>
                                  <a:srgbClr val="FFFFFF"/>
                                </a:solidFill>
                                <a:effectLst>
                                  <a:outerShdw blurRad="38100" dist="38100" dir="2700000" algn="tl">
                                    <a:srgbClr val="000000"/>
                                  </a:outerShdw>
                                </a:effectLst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+11</m:t>
                        </m:r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𝑥</m:t>
                        </m:r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5</m:t>
                        </m:r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𝑥</m:t>
                        </m:r>
                        <m:r>
                          <a:rPr lang="en-US" sz="5400" b="0" i="1" smtClean="0">
                            <a:solidFill>
                              <a:srgbClr val="FFFFFF"/>
                            </a:solidFill>
                            <a:effectLst>
                              <a:outerShdw blurRad="38100" dist="38100" dir="2700000" algn="tl">
                                <a:srgbClr val="000000"/>
                              </a:outerShdw>
                            </a:effectLst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en-US" sz="360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charset="0"/>
                </a:endParaRPr>
              </a:p>
              <a:p>
                <a:pPr marL="457200" indent="-457200"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  <a:buAutoNum type="arabicParenR"/>
                </a:pPr>
                <a:endParaRPr lang="en-US" sz="36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charset="0"/>
                </a:endParaRP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</a:pPr>
                <a:r>
                  <a:rPr lang="en-US" sz="360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We will have 3 Mental Math questions.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</a:pPr>
                <a:endParaRPr lang="en-US" sz="36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charset="0"/>
                </a:endParaRP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70000"/>
                  <a:buFontTx/>
                  <a:buChar char="•"/>
                </a:pPr>
                <a:r>
                  <a:rPr lang="en-US" sz="36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charset="0"/>
                  </a:rPr>
                  <a:t> Homework: p. 152 #35-37</a:t>
                </a:r>
              </a:p>
            </p:txBody>
          </p:sp>
        </mc:Choice>
        <mc:Fallback>
          <p:sp>
            <p:nvSpPr>
              <p:cNvPr id="2053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1711349"/>
                <a:ext cx="8610600" cy="5045612"/>
              </a:xfrm>
              <a:prstGeom prst="rect">
                <a:avLst/>
              </a:prstGeom>
              <a:blipFill rotWithShape="1">
                <a:blip r:embed="rId3"/>
                <a:stretch>
                  <a:fillRect l="-2117" t="-3851" b="-421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82000" cy="13985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Try this proof using the white boards and working with your seat partner.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365" name="Rectangle 5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600200"/>
                <a:ext cx="8229600" cy="1509713"/>
              </a:xfrm>
            </p:spPr>
            <p:txBody>
              <a:bodyPr/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US" dirty="0" smtClean="0"/>
                  <a:t> are supp. &amp;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5</m:t>
                    </m:r>
                  </m:oMath>
                </a14:m>
                <a:r>
                  <a:rPr lang="en-US" dirty="0" smtClean="0"/>
                  <a:t> are supp.</a:t>
                </a:r>
              </a:p>
              <a:p>
                <a:r>
                  <a:rPr lang="en-US" dirty="0"/>
                  <a:t>Prove: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𝑗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5365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509713"/>
              </a:xfrm>
              <a:blipFill rotWithShape="1">
                <a:blip r:embed="rId2"/>
                <a:stretch>
                  <a:fillRect t="-3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57200" y="3733799"/>
            <a:ext cx="2590800" cy="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066800" y="43434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2133600" y="3200400"/>
            <a:ext cx="4572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838200" y="3200400"/>
            <a:ext cx="1397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057460"/>
              </p:ext>
            </p:extLst>
          </p:nvPr>
        </p:nvGraphicFramePr>
        <p:xfrm>
          <a:off x="3926541" y="2271415"/>
          <a:ext cx="4760260" cy="3086100"/>
        </p:xfrm>
        <a:graphic>
          <a:graphicData uri="http://schemas.openxmlformats.org/drawingml/2006/table">
            <a:tbl>
              <a:tblPr/>
              <a:tblGrid>
                <a:gridCol w="2380130"/>
                <a:gridCol w="2380130"/>
              </a:tblGrid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3250" y="3352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603250" y="28956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2438400" y="285492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2971800" y="3502967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j</a:t>
            </a:r>
            <a:endParaRPr lang="en-US" sz="2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3429000" y="412542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k</a:t>
            </a:r>
            <a:endParaRPr lang="en-US" sz="2400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2324163" y="3653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905000" y="396686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876800" y="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Proof Practice</a:t>
            </a:r>
            <a:endParaRPr lang="en-US" sz="3200" dirty="0">
              <a:solidFill>
                <a:schemeClr val="bg2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  <a:latin typeface="Tahoma" charset="0"/>
              </a:rPr>
              <a:t> p</a:t>
            </a:r>
            <a:r>
              <a:rPr lang="en-US" sz="3600" dirty="0">
                <a:solidFill>
                  <a:schemeClr val="accent1"/>
                </a:solidFill>
                <a:latin typeface="Tahoma" charset="0"/>
              </a:rPr>
              <a:t>. 152 #</a:t>
            </a:r>
            <a:r>
              <a:rPr lang="en-US" sz="3600" dirty="0" smtClean="0">
                <a:solidFill>
                  <a:schemeClr val="accent1"/>
                </a:solidFill>
                <a:latin typeface="Tahoma" charset="0"/>
              </a:rPr>
              <a:t>35-37</a:t>
            </a:r>
          </a:p>
          <a:p>
            <a:pPr lvl="1"/>
            <a:r>
              <a:rPr lang="en-US" sz="3400" dirty="0" smtClean="0">
                <a:solidFill>
                  <a:schemeClr val="accent1"/>
                </a:solidFill>
                <a:latin typeface="Tahoma" charset="0"/>
              </a:rPr>
              <a:t>For all proofs, start with a flow proof then write a 2-column proof.</a:t>
            </a:r>
            <a:endParaRPr lang="en-US" sz="3400" dirty="0">
              <a:solidFill>
                <a:schemeClr val="accent1"/>
              </a:solidFill>
              <a:latin typeface="Tahoma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072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458634" cy="990600"/>
          </a:xfrm>
        </p:spPr>
        <p:txBody>
          <a:bodyPr/>
          <a:lstStyle/>
          <a:p>
            <a:r>
              <a:rPr lang="en-US" sz="3600" dirty="0">
                <a:cs typeface="Tahoma" charset="0"/>
              </a:rPr>
              <a:t>§3.4 Proving Lines are Parallel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3" name="Rectangle 5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685800" y="1524000"/>
                <a:ext cx="8077200" cy="4114800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 smtClean="0"/>
                  <a:t>Corresponding Angles Converse (Postulate)</a:t>
                </a:r>
              </a:p>
              <a:p>
                <a:pPr lvl="1"/>
                <a:r>
                  <a:rPr lang="en-US" sz="2800" dirty="0">
                    <a:solidFill>
                      <a:schemeClr val="accent1"/>
                    </a:solidFill>
                  </a:rPr>
                  <a:t>If two lines are cut by a transversal so that corresponding angles are congruent</a:t>
                </a:r>
                <a:r>
                  <a:rPr lang="en-US" sz="2800" dirty="0"/>
                  <a:t>, </a:t>
                </a:r>
                <a:r>
                  <a:rPr lang="en-US" sz="2800" dirty="0">
                    <a:solidFill>
                      <a:schemeClr val="folHlink"/>
                    </a:solidFill>
                  </a:rPr>
                  <a:t>then the lines are parallel.</a:t>
                </a:r>
              </a:p>
              <a:p>
                <a:pPr lvl="1"/>
                <a:r>
                  <a:rPr lang="en-US" sz="2800" dirty="0" smtClean="0"/>
                  <a:t>If </a:t>
                </a:r>
                <a:r>
                  <a:rPr lang="en-US" sz="2800" dirty="0" smtClean="0">
                    <a:solidFill>
                      <a:schemeClr val="accent1"/>
                    </a:solidFill>
                  </a:rPr>
                  <a:t>corresponding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800" dirty="0" smtClean="0">
                    <a:solidFill>
                      <a:schemeClr val="accent1"/>
                    </a:solidFill>
                  </a:rPr>
                  <a:t>s are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⟹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smtClean="0">
                    <a:solidFill>
                      <a:schemeClr val="accent6"/>
                    </a:solidFill>
                  </a:rPr>
                  <a:t>lines are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accent6"/>
                        </a:solidFill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2800" dirty="0" smtClean="0">
                    <a:solidFill>
                      <a:schemeClr val="accent6"/>
                    </a:solidFill>
                  </a:rPr>
                  <a:t> </a:t>
                </a:r>
                <a:r>
                  <a:rPr lang="en-US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7173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524000"/>
                <a:ext cx="8077200" cy="4114800"/>
              </a:xfrm>
              <a:blipFill rotWithShape="1">
                <a:blip r:embed="rId2"/>
                <a:stretch>
                  <a:fillRect l="-151" t="-1926" r="-1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1828800" y="4495800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2743200" y="5257800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514600" y="4648200"/>
            <a:ext cx="44958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Arc 10"/>
          <p:cNvSpPr>
            <a:spLocks/>
          </p:cNvSpPr>
          <p:nvPr/>
        </p:nvSpPr>
        <p:spPr bwMode="auto">
          <a:xfrm rot="14026055" flipV="1">
            <a:off x="3543300" y="4762500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rc 11"/>
          <p:cNvSpPr>
            <a:spLocks/>
          </p:cNvSpPr>
          <p:nvPr/>
        </p:nvSpPr>
        <p:spPr bwMode="auto">
          <a:xfrm rot="14026055" flipV="1">
            <a:off x="5067300" y="5372100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V="1">
            <a:off x="4419600" y="5410200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V="1">
            <a:off x="3505200" y="4648200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34753" y="0"/>
            <a:ext cx="3518647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Theorems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685800"/>
                <a:ext cx="8229600" cy="3767138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/>
                  <a:t>Alternate Interior Angles Converse</a:t>
                </a:r>
              </a:p>
              <a:p>
                <a:pPr lvl="1"/>
                <a:r>
                  <a:rPr lang="en-US" sz="3200" dirty="0">
                    <a:solidFill>
                      <a:schemeClr val="accent1"/>
                    </a:solidFill>
                  </a:rPr>
                  <a:t>If two lines are cut by a transversal so that alternate interior angles are congruent</a:t>
                </a:r>
                <a:r>
                  <a:rPr lang="en-US" sz="3200" dirty="0"/>
                  <a:t>, </a:t>
                </a:r>
                <a:r>
                  <a:rPr lang="en-US" sz="3200" dirty="0">
                    <a:solidFill>
                      <a:schemeClr val="folHlink"/>
                    </a:solidFill>
                  </a:rPr>
                  <a:t>then the lines are parallel</a:t>
                </a:r>
                <a:r>
                  <a:rPr lang="en-US" sz="3200" dirty="0"/>
                  <a:t>.</a:t>
                </a:r>
              </a:p>
              <a:p>
                <a:pPr lvl="1"/>
                <a:r>
                  <a:rPr lang="en-US" sz="3200" dirty="0"/>
                  <a:t> </a:t>
                </a:r>
                <a:r>
                  <a:rPr lang="en-US" sz="3200" dirty="0" smtClean="0"/>
                  <a:t>If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AI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3200" dirty="0" smtClean="0">
                    <a:solidFill>
                      <a:schemeClr val="accent1"/>
                    </a:solidFill>
                  </a:rPr>
                  <a:t>s are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sz="3200" i="1" smtClean="0">
                        <a:latin typeface="Cambria Math"/>
                        <a:ea typeface="Cambria Math"/>
                      </a:rPr>
                      <m:t>⟹</m:t>
                    </m:r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 smtClean="0">
                    <a:solidFill>
                      <a:schemeClr val="accent6"/>
                    </a:solidFill>
                  </a:rPr>
                  <a:t>lines are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6"/>
                        </a:solidFill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3200" dirty="0" smtClean="0">
                    <a:solidFill>
                      <a:schemeClr val="accent6"/>
                    </a:solidFill>
                  </a:rPr>
                  <a:t> </a:t>
                </a:r>
                <a:endParaRPr lang="en-US" sz="3200" dirty="0">
                  <a:solidFill>
                    <a:schemeClr val="accent6"/>
                  </a:solidFill>
                </a:endParaRPr>
              </a:p>
            </p:txBody>
          </p:sp>
        </mc:Choice>
        <mc:Fallback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85800"/>
                <a:ext cx="8229600" cy="3767138"/>
              </a:xfrm>
              <a:blipFill rotWithShape="1">
                <a:blip r:embed="rId2"/>
                <a:stretch>
                  <a:fillRect l="-296" t="-2431" r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1600200" y="3738282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2514600" y="4500282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286000" y="3890682"/>
            <a:ext cx="44958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Arc 8"/>
          <p:cNvSpPr>
            <a:spLocks/>
          </p:cNvSpPr>
          <p:nvPr/>
        </p:nvSpPr>
        <p:spPr bwMode="auto">
          <a:xfrm rot="3630029" flipV="1">
            <a:off x="3314700" y="4309782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Arc 9"/>
          <p:cNvSpPr>
            <a:spLocks/>
          </p:cNvSpPr>
          <p:nvPr/>
        </p:nvSpPr>
        <p:spPr bwMode="auto">
          <a:xfrm rot="14026055" flipV="1">
            <a:off x="4838700" y="4614582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4191000" y="4652682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V="1">
            <a:off x="3276600" y="3890682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652683" y="0"/>
            <a:ext cx="3500717" cy="609600"/>
          </a:xfrm>
        </p:spPr>
        <p:txBody>
          <a:bodyPr>
            <a:noAutofit/>
          </a:bodyPr>
          <a:lstStyle/>
          <a:p>
            <a:r>
              <a:rPr lang="en-US" sz="2000" dirty="0"/>
              <a:t>Proof of AI Angles Converse.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21" name="Text Box 5"/>
              <p:cNvSpPr txBox="1">
                <a:spLocks noChangeArrowheads="1"/>
              </p:cNvSpPr>
              <p:nvPr/>
            </p:nvSpPr>
            <p:spPr bwMode="auto">
              <a:xfrm>
                <a:off x="685800" y="990600"/>
                <a:ext cx="3352800" cy="10156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>
                    <a:latin typeface="Tahoma" charset="0"/>
                  </a:rPr>
                  <a:t>Given: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1≅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pPr>
                  <a:spcBef>
                    <a:spcPct val="50000"/>
                  </a:spcBef>
                </a:pPr>
                <a:r>
                  <a:rPr lang="en-US" sz="2400" dirty="0" smtClean="0">
                    <a:latin typeface="Tahoma" charset="0"/>
                  </a:rPr>
                  <a:t>Prove</a:t>
                </a:r>
                <a:r>
                  <a:rPr lang="en-US" sz="2400" dirty="0">
                    <a:latin typeface="Tahoma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||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9221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990600"/>
                <a:ext cx="3352800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2909" t="-5422" b="-120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3048000" y="914400"/>
            <a:ext cx="3124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3733800" y="1295400"/>
            <a:ext cx="3124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3581400" y="1066800"/>
            <a:ext cx="2971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38800" y="1143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2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114800" y="1143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1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781800" y="1066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m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096000" y="685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n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114800" y="838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3</a:t>
            </a:r>
          </a:p>
        </p:txBody>
      </p:sp>
      <p:graphicFrame>
        <p:nvGraphicFramePr>
          <p:cNvPr id="9264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31123"/>
              </p:ext>
            </p:extLst>
          </p:nvPr>
        </p:nvGraphicFramePr>
        <p:xfrm>
          <a:off x="533400" y="2260600"/>
          <a:ext cx="8077200" cy="4064002"/>
        </p:xfrm>
        <a:graphic>
          <a:graphicData uri="http://schemas.openxmlformats.org/drawingml/2006/table">
            <a:tbl>
              <a:tblPr/>
              <a:tblGrid>
                <a:gridCol w="3276600"/>
                <a:gridCol w="4800600"/>
              </a:tblGrid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Statements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Reasons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86200" y="5029200"/>
                <a:ext cx="472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4) If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B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4724400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1419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609600" y="30480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1≅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048000"/>
                <a:ext cx="289560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210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3848100" y="3032156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1) Given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583194" y="3733800"/>
                <a:ext cx="472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2)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2000" dirty="0" smtClean="0"/>
                  <a:t> are vert.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000" dirty="0" smtClean="0"/>
                  <a:t>s</a:t>
                </a:r>
                <a:endParaRPr lang="en-US" sz="20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94" y="3733800"/>
                <a:ext cx="47244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419" t="-769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3880919" y="37338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2) Assumed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613372" y="43434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3)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1≅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72" y="4343400"/>
                <a:ext cx="2895600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2316" t="-769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3840555" y="4419600"/>
                <a:ext cx="472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3) If 2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000" dirty="0" smtClean="0"/>
                  <a:t>s are vert.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s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the</m:t>
                    </m:r>
                    <m:sSup>
                      <m:sSupPr>
                        <m:ctrlPr>
                          <a:rPr lang="en-US" sz="2000" b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ea typeface="Cambria Math"/>
                          </a:rPr>
                          <m:t>y</m:t>
                        </m:r>
                      </m:e>
                      <m:sup>
                        <m:r>
                          <a:rPr lang="en-US" sz="2000" b="0" i="0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re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0555" y="4419600"/>
                <a:ext cx="4724400" cy="400110"/>
              </a:xfrm>
              <a:prstGeom prst="rect">
                <a:avLst/>
              </a:prstGeom>
              <a:blipFill rotWithShape="1">
                <a:blip r:embed="rId7"/>
                <a:stretch>
                  <a:fillRect l="-129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613372" y="50292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2≅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72" y="5029200"/>
                <a:ext cx="2895600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2316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613372" y="57150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5)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||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72" y="5715000"/>
                <a:ext cx="2895600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2316" t="-769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3885446" y="5746181"/>
                <a:ext cx="472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5) If Corresponding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s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are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ines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are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||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5446" y="5746181"/>
                <a:ext cx="4724400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1290" t="-7692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10100" y="-304800"/>
            <a:ext cx="3343834" cy="953536"/>
          </a:xfrm>
        </p:spPr>
        <p:txBody>
          <a:bodyPr/>
          <a:lstStyle/>
          <a:p>
            <a:r>
              <a:rPr lang="en-US" dirty="0"/>
              <a:t>Theorems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95300" y="609600"/>
                <a:ext cx="8229600" cy="3657600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Consecutive Interior Angles Converse</a:t>
                </a:r>
              </a:p>
              <a:p>
                <a:pPr lvl="1"/>
                <a:r>
                  <a:rPr lang="en-US" sz="2800" dirty="0">
                    <a:solidFill>
                      <a:schemeClr val="accent1"/>
                    </a:solidFill>
                  </a:rPr>
                  <a:t>If two lines are cut by a transversal so that consecutive interior angles are supplementary</a:t>
                </a:r>
                <a:r>
                  <a:rPr lang="en-US" sz="2800" dirty="0"/>
                  <a:t>, </a:t>
                </a:r>
                <a:r>
                  <a:rPr lang="en-US" sz="2800" dirty="0">
                    <a:solidFill>
                      <a:schemeClr val="folHlink"/>
                    </a:solidFill>
                  </a:rPr>
                  <a:t>then the lines are parallel</a:t>
                </a:r>
                <a:r>
                  <a:rPr lang="en-US" sz="2800" dirty="0"/>
                  <a:t>.</a:t>
                </a:r>
              </a:p>
              <a:p>
                <a:pPr lvl="1"/>
                <a:r>
                  <a:rPr lang="en-US" sz="2800" dirty="0"/>
                  <a:t> </a:t>
                </a:r>
                <a:r>
                  <a:rPr lang="en-US" sz="2800" dirty="0" smtClean="0"/>
                  <a:t>If </a:t>
                </a:r>
                <a:r>
                  <a:rPr lang="en-US" sz="2800" dirty="0" smtClean="0">
                    <a:solidFill>
                      <a:schemeClr val="accent1"/>
                    </a:solidFill>
                  </a:rPr>
                  <a:t>CI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800" dirty="0" smtClean="0">
                    <a:solidFill>
                      <a:schemeClr val="accent1"/>
                    </a:solidFill>
                  </a:rPr>
                  <a:t>s are supp.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smtClean="0">
                    <a:solidFill>
                      <a:schemeClr val="accent6"/>
                    </a:solidFill>
                  </a:rPr>
                  <a:t>lines are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accent6"/>
                        </a:solidFill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2800" dirty="0" smtClean="0">
                    <a:solidFill>
                      <a:schemeClr val="accent6"/>
                    </a:solidFill>
                  </a:rPr>
                  <a:t>.</a:t>
                </a:r>
                <a:endParaRPr lang="en-US" sz="2800" dirty="0">
                  <a:solidFill>
                    <a:schemeClr val="accent6"/>
                  </a:solidFill>
                </a:endParaRPr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609600"/>
                <a:ext cx="8229600" cy="3657600"/>
              </a:xfrm>
              <a:blipFill rotWithShape="1">
                <a:blip r:embed="rId2"/>
                <a:stretch>
                  <a:fillRect l="-74" t="-2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2819400" y="3359524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3733800" y="4121524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505200" y="3511924"/>
            <a:ext cx="44958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5410200" y="4273924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4495800" y="3511924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495800" y="3969124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  <a:latin typeface="Tahoma" charset="0"/>
              </a:rPr>
              <a:t>1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410200" y="4350124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  <a:latin typeface="Tahoma" charset="0"/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33400" y="4578724"/>
                <a:ext cx="39586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32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3200" dirty="0" smtClean="0">
                    <a:solidFill>
                      <a:schemeClr val="accent1"/>
                    </a:solidFill>
                  </a:rPr>
                  <a:t> are supp.</a:t>
                </a:r>
                <a:endParaRPr lang="en-US" sz="32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578724"/>
                <a:ext cx="3958628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/>
      <p:bldP spid="10251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648200" y="1"/>
            <a:ext cx="3505200" cy="609599"/>
          </a:xfrm>
        </p:spPr>
        <p:txBody>
          <a:bodyPr anchor="ctr">
            <a:noAutofit/>
          </a:bodyPr>
          <a:lstStyle/>
          <a:p>
            <a:pPr algn="ctr"/>
            <a:r>
              <a:rPr lang="en-US" sz="1800"/>
              <a:t>Proof of CI Angles Converse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69" name="Text Box 5"/>
              <p:cNvSpPr txBox="1">
                <a:spLocks noChangeArrowheads="1"/>
              </p:cNvSpPr>
              <p:nvPr/>
            </p:nvSpPr>
            <p:spPr bwMode="auto">
              <a:xfrm>
                <a:off x="564776" y="548670"/>
                <a:ext cx="3352800" cy="10156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>
                    <a:latin typeface="Tahoma" charset="0"/>
                  </a:rPr>
                  <a:t>Given</a:t>
                </a:r>
                <a:r>
                  <a:rPr lang="en-US" sz="2400" dirty="0" smtClean="0">
                    <a:latin typeface="Tahoma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2400" dirty="0" smtClean="0"/>
                  <a:t> are supp</a:t>
                </a:r>
                <a:r>
                  <a:rPr lang="en-US" sz="2400" dirty="0" smtClean="0"/>
                  <a:t>.</a:t>
                </a:r>
                <a:r>
                  <a:rPr lang="en-US" sz="2400" dirty="0" smtClean="0">
                    <a:latin typeface="Tahoma" charset="0"/>
                  </a:rPr>
                  <a:t> </a:t>
                </a:r>
                <a:endParaRPr lang="en-US" sz="2400" dirty="0">
                  <a:latin typeface="Tahoma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400" dirty="0">
                    <a:latin typeface="Tahoma" charset="0"/>
                  </a:rPr>
                  <a:t>Prove: 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||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11269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4776" y="548670"/>
                <a:ext cx="3352800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2909" t="-5389" b="-1197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3200400" y="762000"/>
            <a:ext cx="2514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4495800" y="1219200"/>
            <a:ext cx="2514600" cy="612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733800" y="1066800"/>
            <a:ext cx="2971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181600" y="13096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ahoma" charset="0"/>
              </a:rPr>
              <a:t>2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038600" y="1081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1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934200" y="1066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m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638800" y="685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n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648200" y="914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3</a:t>
            </a:r>
          </a:p>
        </p:txBody>
      </p:sp>
      <p:graphicFrame>
        <p:nvGraphicFramePr>
          <p:cNvPr id="11280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52852"/>
              </p:ext>
            </p:extLst>
          </p:nvPr>
        </p:nvGraphicFramePr>
        <p:xfrm>
          <a:off x="533400" y="2260600"/>
          <a:ext cx="8077200" cy="3912870"/>
        </p:xfrm>
        <a:graphic>
          <a:graphicData uri="http://schemas.openxmlformats.org/drawingml/2006/table">
            <a:tbl>
              <a:tblPr/>
              <a:tblGrid>
                <a:gridCol w="3276600"/>
                <a:gridCol w="4800600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Statements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Reasons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609600" y="30480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2000" dirty="0" smtClean="0"/>
                  <a:t> are supp.</a:t>
                </a:r>
                <a:endParaRPr lang="en-US" sz="20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048000"/>
                <a:ext cx="2895600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210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3848100" y="3032156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1) Given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609600" y="37338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2)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2000" dirty="0" smtClean="0"/>
                  <a:t> are a linear pair</a:t>
                </a:r>
                <a:endParaRPr lang="en-US" sz="20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733800"/>
                <a:ext cx="289560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2105" t="-7692" r="-2105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857531" y="3721728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2) Assumed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583949" y="4182444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3)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1&amp;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2000" dirty="0" smtClean="0"/>
                  <a:t> are supp.</a:t>
                </a:r>
                <a:endParaRPr lang="en-US" sz="2000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949" y="4182444"/>
                <a:ext cx="28956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2316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3840555" y="4219545"/>
                <a:ext cx="472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3) If 2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000" dirty="0" smtClean="0"/>
                  <a:t>s are a l.p.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000" dirty="0" smtClean="0"/>
                  <a:t> they’re supp.</a:t>
                </a:r>
                <a:endParaRPr lang="en-US" sz="20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0555" y="4219545"/>
                <a:ext cx="4724400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9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583949" y="4823864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2≅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949" y="4823864"/>
                <a:ext cx="2895600" cy="400110"/>
              </a:xfrm>
              <a:prstGeom prst="rect">
                <a:avLst/>
              </a:prstGeom>
              <a:blipFill rotWithShape="1">
                <a:blip r:embed="rId7"/>
                <a:stretch>
                  <a:fillRect l="-2316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3810000" y="4822355"/>
                <a:ext cx="48006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4) If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s</m:t>
                    </m:r>
                  </m:oMath>
                </a14:m>
                <a:r>
                  <a:rPr lang="en-US" sz="2000" dirty="0" smtClean="0"/>
                  <a:t> are supp. to the same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the</m:t>
                    </m:r>
                    <m:sSup>
                      <m:sSupPr>
                        <m:ctrlPr>
                          <a:rPr lang="en-US" sz="2000" b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ea typeface="Cambria Math"/>
                          </a:rPr>
                          <m:t>y</m:t>
                        </m:r>
                      </m:e>
                      <m:sup>
                        <m:r>
                          <a:rPr lang="en-US" sz="2000" b="0" i="0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re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822355"/>
                <a:ext cx="4800600" cy="707886"/>
              </a:xfrm>
              <a:prstGeom prst="rect">
                <a:avLst/>
              </a:prstGeom>
              <a:blipFill rotWithShape="1">
                <a:blip r:embed="rId8"/>
                <a:stretch>
                  <a:fillRect l="-1269" t="-4310" b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604319" y="5638800"/>
                <a:ext cx="2895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5)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||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319" y="5638800"/>
                <a:ext cx="2895600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210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3857531" y="5619690"/>
                <a:ext cx="4800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5)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AI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s</m:t>
                    </m:r>
                  </m:oMath>
                </a14:m>
                <a:r>
                  <a:rPr lang="en-US" sz="2000" dirty="0" smtClean="0"/>
                  <a:t> are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≅ ⇒</m:t>
                    </m:r>
                  </m:oMath>
                </a14:m>
                <a:r>
                  <a:rPr lang="en-US" sz="2000" dirty="0" smtClean="0"/>
                  <a:t>lines are ||</a:t>
                </a:r>
                <a:endParaRPr lang="en-US" sz="2000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531" y="5619690"/>
                <a:ext cx="4800600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1398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645959" y="-17929"/>
            <a:ext cx="3507441" cy="627529"/>
          </a:xfrm>
        </p:spPr>
        <p:txBody>
          <a:bodyPr>
            <a:normAutofit fontScale="90000"/>
          </a:bodyPr>
          <a:lstStyle/>
          <a:p>
            <a:r>
              <a:rPr lang="en-US" dirty="0"/>
              <a:t>Theorems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293" name="Rectangle 5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95300" y="609600"/>
                <a:ext cx="8229600" cy="2684463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3600" dirty="0"/>
                  <a:t>Alternate Exterior Angles Converse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sz="3200" dirty="0">
                    <a:solidFill>
                      <a:schemeClr val="accent1"/>
                    </a:solidFill>
                  </a:rPr>
                  <a:t>If two lines are cut by a transversal so that alternate exterior angles are congruent</a:t>
                </a:r>
                <a:r>
                  <a:rPr lang="en-US" sz="3200" dirty="0"/>
                  <a:t>, </a:t>
                </a:r>
                <a:r>
                  <a:rPr lang="en-US" sz="3200" dirty="0">
                    <a:solidFill>
                      <a:schemeClr val="folHlink"/>
                    </a:solidFill>
                  </a:rPr>
                  <a:t>then the lines are parallel</a:t>
                </a:r>
                <a:r>
                  <a:rPr lang="en-US" sz="3200" dirty="0"/>
                  <a:t>.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sz="3200" dirty="0"/>
                  <a:t> </a:t>
                </a:r>
                <a:r>
                  <a:rPr lang="en-US" sz="3200" dirty="0" smtClean="0"/>
                  <a:t>If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AE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3200" dirty="0" smtClean="0">
                    <a:solidFill>
                      <a:schemeClr val="accent1"/>
                    </a:solidFill>
                  </a:rPr>
                  <a:t>s are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3200" dirty="0" smtClean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 smtClean="0">
                    <a:solidFill>
                      <a:schemeClr val="accent6"/>
                    </a:solidFill>
                  </a:rPr>
                  <a:t>lines are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accent6"/>
                        </a:solidFill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3200" dirty="0" smtClean="0"/>
                  <a:t>.</a:t>
                </a:r>
                <a:endParaRPr lang="en-US" sz="3200" dirty="0"/>
              </a:p>
            </p:txBody>
          </p:sp>
        </mc:Choice>
        <mc:Fallback>
          <p:sp>
            <p:nvSpPr>
              <p:cNvPr id="12293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609600"/>
                <a:ext cx="8229600" cy="2684463"/>
              </a:xfrm>
              <a:blipFill rotWithShape="1">
                <a:blip r:embed="rId2"/>
                <a:stretch>
                  <a:fillRect l="-296" t="-5455" r="-1926" b="-2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1371600" y="3585882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2286000" y="4347882"/>
            <a:ext cx="4648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057400" y="3738282"/>
            <a:ext cx="44958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Arc 10"/>
          <p:cNvSpPr>
            <a:spLocks/>
          </p:cNvSpPr>
          <p:nvPr/>
        </p:nvSpPr>
        <p:spPr bwMode="auto">
          <a:xfrm rot="14934771" flipV="1">
            <a:off x="3009900" y="3852582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Arc 11"/>
          <p:cNvSpPr>
            <a:spLocks/>
          </p:cNvSpPr>
          <p:nvPr/>
        </p:nvSpPr>
        <p:spPr bwMode="auto">
          <a:xfrm rot="3535569" flipV="1">
            <a:off x="4610100" y="4766982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3962400" y="4500282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3048000" y="3738282"/>
            <a:ext cx="228600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p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48200" y="-40341"/>
            <a:ext cx="3420034" cy="572536"/>
          </a:xfrm>
        </p:spPr>
        <p:txBody>
          <a:bodyPr>
            <a:noAutofit/>
          </a:bodyPr>
          <a:lstStyle/>
          <a:p>
            <a:r>
              <a:rPr lang="en-US" sz="2400" dirty="0"/>
              <a:t>Proof of AE Converse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685800"/>
            <a:ext cx="82296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You will be asked to prove this theorem on a test or a quiz.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316" name="Text Box 4"/>
              <p:cNvSpPr txBox="1">
                <a:spLocks noChangeArrowheads="1"/>
              </p:cNvSpPr>
              <p:nvPr/>
            </p:nvSpPr>
            <p:spPr bwMode="auto">
              <a:xfrm>
                <a:off x="990600" y="1905000"/>
                <a:ext cx="3352800" cy="11695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Given: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≅∡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 </a:t>
                </a:r>
                <a:endParaRPr lang="en-US" sz="2800" dirty="0">
                  <a:latin typeface="Tahoma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Tahoma" charset="0"/>
                  </a:rPr>
                  <a:t>Prove: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800" dirty="0">
                  <a:latin typeface="Tahoma" charset="0"/>
                </a:endParaRPr>
              </a:p>
            </p:txBody>
          </p:sp>
        </mc:Choice>
        <mc:Fallback>
          <p:sp>
            <p:nvSpPr>
              <p:cNvPr id="133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1905000"/>
                <a:ext cx="3352800" cy="1169551"/>
              </a:xfrm>
              <a:prstGeom prst="rect">
                <a:avLst/>
              </a:prstGeom>
              <a:blipFill rotWithShape="1">
                <a:blip r:embed="rId2"/>
                <a:stretch>
                  <a:fillRect l="-3818" t="-5759" b="-130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4648200" y="1828800"/>
            <a:ext cx="3124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5334000" y="2209800"/>
            <a:ext cx="3124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5181600" y="1981200"/>
            <a:ext cx="2971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7239000" y="2376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2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715000" y="1752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1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8382000" y="1981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m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7696200" y="1600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ahoma" charset="0"/>
              </a:rPr>
              <a:t>n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715000" y="20716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ahoma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animBg="1"/>
      <p:bldP spid="13318" grpId="0" animBg="1"/>
      <p:bldP spid="13319" grpId="0" animBg="1"/>
      <p:bldP spid="13320" grpId="0"/>
      <p:bldP spid="13321" grpId="0"/>
      <p:bldP spid="13322" grpId="0"/>
      <p:bldP spid="13323" grpId="0"/>
      <p:bldP spid="133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338" name="AutoShape 2"/>
              <p:cNvSpPr>
                <a:spLocks noChangeArrowheads="1"/>
              </p:cNvSpPr>
              <p:nvPr/>
            </p:nvSpPr>
            <p:spPr bwMode="auto">
              <a:xfrm>
                <a:off x="3581400" y="2971800"/>
                <a:ext cx="5105400" cy="2057400"/>
              </a:xfrm>
              <a:prstGeom prst="cloudCallout">
                <a:avLst>
                  <a:gd name="adj1" fmla="val 27894"/>
                  <a:gd name="adj2" fmla="val 7178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r>
                  <a:rPr lang="en-US" sz="2400" dirty="0" smtClean="0">
                    <a:ln>
                      <a:noFill/>
                    </a:ln>
                    <a:solidFill>
                      <a:schemeClr val="bg2">
                        <a:lumMod val="60000"/>
                        <a:lumOff val="40000"/>
                      </a:schemeClr>
                    </a:solidFill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Tahoma" charset="0"/>
                  </a:rPr>
                  <a:t>Using the CI Converse, we know that if CI </a:t>
                </a:r>
                <a14:m>
                  <m:oMath xmlns:m="http://schemas.openxmlformats.org/officeDocument/2006/math">
                    <m:r>
                      <a:rPr lang="en-US" sz="2400" i="1" smtClean="0">
                        <a:ln>
                          <a:noFill/>
                        </a:ln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400" dirty="0" smtClean="0">
                    <a:ln>
                      <a:noFill/>
                    </a:ln>
                    <a:solidFill>
                      <a:schemeClr val="bg2">
                        <a:lumMod val="60000"/>
                        <a:lumOff val="40000"/>
                      </a:schemeClr>
                    </a:solidFill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Tahoma" charset="0"/>
                  </a:rPr>
                  <a:t>s are supp., </a:t>
                </a:r>
                <a:r>
                  <a:rPr lang="en-US" sz="2400" dirty="0">
                    <a:ln>
                      <a:noFill/>
                    </a:ln>
                    <a:solidFill>
                      <a:schemeClr val="bg2">
                        <a:lumMod val="60000"/>
                        <a:lumOff val="40000"/>
                      </a:schemeClr>
                    </a:solidFill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Tahoma" charset="0"/>
                  </a:rPr>
                  <a:t>then lines are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n>
                          <a:noFill/>
                        </a:ln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2400" dirty="0">
                    <a:ln>
                      <a:noFill/>
                    </a:ln>
                    <a:solidFill>
                      <a:schemeClr val="bg2">
                        <a:lumMod val="60000"/>
                        <a:lumOff val="40000"/>
                      </a:schemeClr>
                    </a:solidFill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Tahoma" charset="0"/>
                  </a:rPr>
                  <a:t>.</a:t>
                </a:r>
              </a:p>
            </p:txBody>
          </p:sp>
        </mc:Choice>
        <mc:Fallback>
          <p:sp>
            <p:nvSpPr>
              <p:cNvPr id="14338" name="AutoShap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0" y="2971800"/>
                <a:ext cx="5105400" cy="2057400"/>
              </a:xfrm>
              <a:prstGeom prst="cloudCallout">
                <a:avLst>
                  <a:gd name="adj1" fmla="val 27894"/>
                  <a:gd name="adj2" fmla="val 71787"/>
                </a:avLst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339" name="Rectangle 3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573740" y="701675"/>
                <a:ext cx="8113059" cy="746125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 smtClean="0"/>
                  <a:t>Find </a:t>
                </a:r>
                <a:r>
                  <a:rPr lang="en-US" sz="3600" dirty="0"/>
                  <a:t>the value of </a:t>
                </a:r>
                <a:r>
                  <a:rPr lang="en-US" sz="3600" i="1" dirty="0"/>
                  <a:t>x</a:t>
                </a:r>
                <a:r>
                  <a:rPr lang="en-US" sz="3600" dirty="0"/>
                  <a:t> that makes </a:t>
                </a:r>
                <a:r>
                  <a:rPr lang="en-US" sz="3600" i="1" dirty="0"/>
                  <a:t>j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i="1" dirty="0"/>
                  <a:t>k</a:t>
                </a:r>
                <a:r>
                  <a:rPr lang="en-US" sz="3600" dirty="0"/>
                  <a:t>.</a:t>
                </a:r>
              </a:p>
            </p:txBody>
          </p:sp>
        </mc:Choice>
        <mc:Fallback>
          <p:sp>
            <p:nvSpPr>
              <p:cNvPr id="143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73740" y="701675"/>
                <a:ext cx="8113059" cy="746125"/>
              </a:xfrm>
              <a:blipFill rotWithShape="1">
                <a:blip r:embed="rId3"/>
                <a:stretch>
                  <a:fillRect l="-2254" b="-30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066800" y="2895600"/>
            <a:ext cx="464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533400" y="2133600"/>
            <a:ext cx="342900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2514600" y="2438400"/>
            <a:ext cx="342900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514600" y="4267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ahoma" charset="0"/>
              </a:rPr>
              <a:t>j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57200" y="396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ahoma" charset="0"/>
              </a:rPr>
              <a:t>k</a:t>
            </a:r>
          </a:p>
        </p:txBody>
      </p:sp>
      <p:pic>
        <p:nvPicPr>
          <p:cNvPr id="14347" name="Picture 11" descr="MCj044045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648200"/>
            <a:ext cx="13684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819400" y="2510135"/>
                <a:ext cx="609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2510135"/>
                <a:ext cx="6096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724400" y="2433935"/>
                <a:ext cx="609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4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433935"/>
                <a:ext cx="60960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2000" r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14300" y="4648217"/>
                <a:ext cx="5181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°+4</m:t>
                      </m:r>
                      <m:r>
                        <a:rPr lang="en-US" sz="3600" b="0" i="1" smtClean="0"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4648217"/>
                <a:ext cx="518160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14300" y="5239434"/>
                <a:ext cx="5181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5</m:t>
                      </m:r>
                      <m:r>
                        <a:rPr lang="en-US" sz="3600" b="0" i="1" smtClean="0"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5239434"/>
                <a:ext cx="518160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28600" y="5714999"/>
                <a:ext cx="5181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=36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714999"/>
                <a:ext cx="518160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675094" y="-4319"/>
            <a:ext cx="34005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94C600"/>
                </a:solidFill>
                <a:latin typeface="Century Gothic"/>
                <a:ea typeface="+mj-ea"/>
                <a:cs typeface="+mj-cs"/>
              </a:rPr>
              <a:t>Example.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9" grpId="0"/>
      <p:bldP spid="20" grpId="0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744</TotalTime>
  <Words>713</Words>
  <Application>Microsoft Office PowerPoint</Application>
  <PresentationFormat>On-screen Show (4:3)</PresentationFormat>
  <Paragraphs>110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Wingdings</vt:lpstr>
      <vt:lpstr>Tahoma</vt:lpstr>
      <vt:lpstr>Austin</vt:lpstr>
      <vt:lpstr>Wednesday, September 12, 2012</vt:lpstr>
      <vt:lpstr>§3.4 Proving Lines are Parallel</vt:lpstr>
      <vt:lpstr>Theorems</vt:lpstr>
      <vt:lpstr>Proof of AI Angles Converse.</vt:lpstr>
      <vt:lpstr>Theorems</vt:lpstr>
      <vt:lpstr>Proof of CI Angles Converse</vt:lpstr>
      <vt:lpstr>Theorems</vt:lpstr>
      <vt:lpstr>Proof of AE Converse</vt:lpstr>
      <vt:lpstr>Find the value of x that makes j ∥ k.</vt:lpstr>
      <vt:lpstr>Try this proof using the white boards and working with your seat partner.</vt:lpstr>
      <vt:lpstr>Homework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September 27, 2010</dc:title>
  <dc:creator>Alexandria Wiltjer</dc:creator>
  <cp:lastModifiedBy>Dria</cp:lastModifiedBy>
  <cp:revision>10</cp:revision>
  <dcterms:created xsi:type="dcterms:W3CDTF">2010-09-27T18:58:22Z</dcterms:created>
  <dcterms:modified xsi:type="dcterms:W3CDTF">2012-09-12T22:59:58Z</dcterms:modified>
</cp:coreProperties>
</file>